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9" r:id="rId5"/>
    <p:sldId id="262" r:id="rId6"/>
    <p:sldId id="270" r:id="rId7"/>
    <p:sldId id="264" r:id="rId8"/>
    <p:sldId id="271" r:id="rId9"/>
    <p:sldId id="27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ếu Minh" initials="HM" lastIdx="1" clrIdx="0">
    <p:extLst>
      <p:ext uri="{19B8F6BF-5375-455C-9EA6-DF929625EA0E}">
        <p15:presenceInfo xmlns:p15="http://schemas.microsoft.com/office/powerpoint/2012/main" userId="ba443a88a3cdb1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D50D-37C0-4C01-978D-1549A6A11977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FB48A8E-0871-4027-A35D-B2F4CF580F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4E9E-830B-4D34-8B2D-9FD83840CE6C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86E6-EBE3-4959-9B55-F7021A2303EE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CE55-34FC-4E16-A4A1-286F90C7AEAF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FB48A8E-0871-4027-A35D-B2F4CF580F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6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61ED-33E6-4293-B220-6623C96F0C2B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1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A078-B079-4C93-AB58-B4AB6D432396}" type="datetime1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743A-2AF7-455E-BA57-4FF966608F7B}" type="datetime1">
              <a:rPr lang="en-US" smtClean="0"/>
              <a:t>12/14/2016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01F-45F3-4AD2-A93B-108E62A87E42}" type="datetime1">
              <a:rPr lang="en-US" smtClean="0"/>
              <a:t>12/14/2016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A1DD-E7DD-4C35-8E76-F5767F92B18E}" type="datetime1">
              <a:rPr lang="en-US" smtClean="0"/>
              <a:t>12/14/2016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874-EAB0-45E3-8B65-88386C9E3F68}" type="datetime1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CD64F-9D29-4B95-84FF-F990DD15AB24}" type="datetime1">
              <a:rPr lang="en-US" smtClean="0"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9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A38E6-9A76-4EA0-AAC1-E0DE4441629F}" type="datetime1">
              <a:rPr lang="en-US" smtClean="0"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48A8E-0871-4027-A35D-B2F4CF58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3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-87319" y="330427"/>
            <a:ext cx="12134335" cy="5733535"/>
          </a:xfrm>
          <a:noFill/>
        </p:spPr>
        <p:txBody>
          <a:bodyPr>
            <a:normAutofit/>
          </a:bodyPr>
          <a:lstStyle/>
          <a:p>
            <a:r>
              <a:rPr lang="vi-VN" sz="3900">
                <a:cs typeface="Calibri" panose="020F0502020204030204" pitchFamily="34" charset="0"/>
              </a:rPr>
              <a:t>TRƯỜNG ĐẠI HỌC BÁCH KHOA HÀ N</a:t>
            </a:r>
            <a:r>
              <a:rPr lang="en-US" sz="3900">
                <a:cs typeface="Calibri" panose="020F0502020204030204" pitchFamily="34" charset="0"/>
              </a:rPr>
              <a:t>Ộ</a:t>
            </a:r>
            <a:r>
              <a:rPr lang="vi-VN" sz="3900">
                <a:cs typeface="Calibri" panose="020F0502020204030204" pitchFamily="34" charset="0"/>
              </a:rPr>
              <a:t>I</a:t>
            </a:r>
            <a:br>
              <a:rPr lang="vi-VN" sz="3900">
                <a:cs typeface="Calibri" panose="020F0502020204030204" pitchFamily="34" charset="0"/>
              </a:rPr>
            </a:br>
            <a:r>
              <a:rPr lang="vi-VN" sz="3900">
                <a:cs typeface="Calibri" panose="020F0502020204030204" pitchFamily="34" charset="0"/>
              </a:rPr>
              <a:t>VIỆN ĐIỆN TỬ - VIỄN THÔNG</a:t>
            </a:r>
            <a:endParaRPr lang="en-US" sz="3900">
              <a:cs typeface="Calibri" panose="020F0502020204030204" pitchFamily="34" charset="0"/>
            </a:endParaRPr>
          </a:p>
          <a:p>
            <a:endParaRPr lang="en-US" sz="6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THIẾT KẾ SƠ ĐỒ KHỐI VÀ LỰA CHỌN PH</a:t>
            </a:r>
            <a:r>
              <a:rPr lang="vi-VN" sz="54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ƠNG ÁN TỐI </a:t>
            </a:r>
            <a:r>
              <a:rPr lang="vi-VN" sz="54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  <a:p>
            <a:r>
              <a:rPr lang="en-US" sz="4800" err="1"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4800" err="1"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 15   </a:t>
            </a:r>
            <a:r>
              <a:rPr lang="en-US" sz="4800" err="1">
                <a:latin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: 91796</a:t>
            </a:r>
          </a:p>
          <a:p>
            <a:endParaRPr lang="en-US" sz="4800"/>
          </a:p>
          <a:p>
            <a:endParaRPr lang="en-US" sz="4000"/>
          </a:p>
          <a:p>
            <a:endParaRPr lang="en-US" sz="40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0" y="179449"/>
            <a:ext cx="995497" cy="14932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14" y="179449"/>
            <a:ext cx="1378502" cy="13602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48A8E-0871-4027-A35D-B2F4CF580F86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0988" y="5771575"/>
            <a:ext cx="6031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TC504, ngày </a:t>
            </a:r>
            <a:r>
              <a:rPr lang="en-US" sz="3200" noProof="0">
                <a:solidFill>
                  <a:prstClr val="black"/>
                </a:solidFill>
                <a:latin typeface="Calibri" panose="020F0502020204030204"/>
              </a:rPr>
              <a:t>14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tháng 12 năm 2016</a:t>
            </a:r>
          </a:p>
        </p:txBody>
      </p:sp>
    </p:spTree>
    <p:extLst>
      <p:ext uri="{BB962C8B-B14F-4D97-AF65-F5344CB8AC3E}">
        <p14:creationId xmlns:p14="http://schemas.microsoft.com/office/powerpoint/2010/main" val="28535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46" y="112324"/>
            <a:ext cx="6748849" cy="824728"/>
          </a:xfrm>
        </p:spPr>
        <p:txBody>
          <a:bodyPr>
            <a:normAutofit/>
          </a:bodyPr>
          <a:lstStyle/>
          <a:p>
            <a:r>
              <a:rPr lang="en-US" sz="3200">
                <a:latin typeface="+mn-lt"/>
              </a:rPr>
              <a:t>3.Khối hiển thị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146" y="859838"/>
            <a:ext cx="10241454" cy="9683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prstClr val="black"/>
                </a:solidFill>
                <a:ea typeface="+mj-ea"/>
                <a:cs typeface="+mj-cs"/>
              </a:rPr>
              <a:t>Gồm 55 Led 5 màu, mỗi màu 11 Led ở 1 cánh ngôi sao</a:t>
            </a:r>
          </a:p>
          <a:p>
            <a:pPr marL="0" indent="0">
              <a:buNone/>
            </a:pPr>
            <a:r>
              <a:rPr lang="en-US">
                <a:solidFill>
                  <a:prstClr val="black"/>
                </a:solidFill>
                <a:ea typeface="+mj-ea"/>
                <a:cs typeface="+mj-cs"/>
              </a:rPr>
              <a:t>Nhóm đưa ra 2 sự lựa chọn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023622"/>
              </p:ext>
            </p:extLst>
          </p:nvPr>
        </p:nvGraphicFramePr>
        <p:xfrm>
          <a:off x="1348580" y="1754520"/>
          <a:ext cx="9599506" cy="1345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6712">
                  <a:extLst>
                    <a:ext uri="{9D8B030D-6E8A-4147-A177-3AD203B41FA5}">
                      <a16:colId xmlns:a16="http://schemas.microsoft.com/office/drawing/2014/main" val="2324595778"/>
                    </a:ext>
                  </a:extLst>
                </a:gridCol>
                <a:gridCol w="2417598">
                  <a:extLst>
                    <a:ext uri="{9D8B030D-6E8A-4147-A177-3AD203B41FA5}">
                      <a16:colId xmlns:a16="http://schemas.microsoft.com/office/drawing/2014/main" val="1858043754"/>
                    </a:ext>
                  </a:extLst>
                </a:gridCol>
                <a:gridCol w="2561553">
                  <a:extLst>
                    <a:ext uri="{9D8B030D-6E8A-4147-A177-3AD203B41FA5}">
                      <a16:colId xmlns:a16="http://schemas.microsoft.com/office/drawing/2014/main" val="1341026808"/>
                    </a:ext>
                  </a:extLst>
                </a:gridCol>
                <a:gridCol w="2273643">
                  <a:extLst>
                    <a:ext uri="{9D8B030D-6E8A-4147-A177-3AD203B41FA5}">
                      <a16:colId xmlns:a16="http://schemas.microsoft.com/office/drawing/2014/main" val="4079599666"/>
                    </a:ext>
                  </a:extLst>
                </a:gridCol>
              </a:tblGrid>
              <a:tr h="4924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Led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Giá thành (0.7)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Thẩm mĩ (0.3)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 điểm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8655514"/>
                  </a:ext>
                </a:extLst>
              </a:tr>
              <a:tr h="4324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Led đục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300 VNĐ/cái (10)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Đẹp, sáng rõ (8)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938289"/>
                  </a:ext>
                </a:extLst>
              </a:tr>
              <a:tr h="4201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Led siêu sáng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1000 VNĐ/cái (6)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Cực sáng, đẹp (10)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83576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84" y="4053670"/>
            <a:ext cx="4567774" cy="2272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146" y="3099563"/>
            <a:ext cx="10241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Để hợp với túi tiền đồng thời không yêu cầu tính thẩm mĩ cao, nhóm chọn sử dụng đèn Led đục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8662" y="4053670"/>
            <a:ext cx="36790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 hoạt động: 1,8 – 3V</a:t>
            </a:r>
          </a:p>
          <a:p>
            <a:r>
              <a:rPr lang="en-US" sz="2800"/>
              <a:t>I hoạt động: 10 – 20 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6570" y="6277302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Led đục</a:t>
            </a:r>
          </a:p>
        </p:txBody>
      </p:sp>
    </p:spTree>
    <p:extLst>
      <p:ext uri="{BB962C8B-B14F-4D97-AF65-F5344CB8AC3E}">
        <p14:creationId xmlns:p14="http://schemas.microsoft.com/office/powerpoint/2010/main" val="375468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5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154" y="305196"/>
            <a:ext cx="7774046" cy="64162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2994" y="148280"/>
            <a:ext cx="3093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4.S</a:t>
            </a:r>
            <a:r>
              <a:rPr lang="vi-VN" sz="3200"/>
              <a:t>ơ</a:t>
            </a:r>
            <a:r>
              <a:rPr lang="en-US" sz="3200"/>
              <a:t> đồ nguyên lí</a:t>
            </a:r>
          </a:p>
        </p:txBody>
      </p:sp>
    </p:spTree>
    <p:extLst>
      <p:ext uri="{BB962C8B-B14F-4D97-AF65-F5344CB8AC3E}">
        <p14:creationId xmlns:p14="http://schemas.microsoft.com/office/powerpoint/2010/main" val="32768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168" y="1977081"/>
            <a:ext cx="11061192" cy="2483708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600"/>
              <a:t>CẢM ƠN CÁC BẠN ĐÃ XEM VÀ LẮNG NGHE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B48A8E-0871-4027-A35D-B2F4CF580F86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54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>
            <a:normAutofit/>
          </a:bodyPr>
          <a:lstStyle/>
          <a:p>
            <a:r>
              <a:rPr lang="en-US" sz="540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3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/>
              <a:t>PHẦN I: S</a:t>
            </a:r>
            <a:r>
              <a:rPr lang="vi-VN" sz="4400"/>
              <a:t>Ơ</a:t>
            </a:r>
            <a:r>
              <a:rPr lang="en-US" sz="4400"/>
              <a:t> ĐỒ KHỐI TỔNG QUÁT</a:t>
            </a:r>
          </a:p>
          <a:p>
            <a:pPr marL="0" indent="0">
              <a:buNone/>
            </a:pPr>
            <a:endParaRPr lang="en-US" sz="4400"/>
          </a:p>
          <a:p>
            <a:pPr marL="0" indent="0">
              <a:buNone/>
            </a:pPr>
            <a:r>
              <a:rPr lang="en-US" sz="4400"/>
              <a:t>PHẦN II: THIẾT KẾ CHI TIẾT TỪNG KHỐI VÀ LỰA CHỌN PH</a:t>
            </a:r>
            <a:r>
              <a:rPr lang="vi-VN" sz="4400"/>
              <a:t>Ư</a:t>
            </a:r>
            <a:r>
              <a:rPr lang="en-US" sz="4400"/>
              <a:t>ƠNG ÁN TỐT NHẤT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87" y="234779"/>
            <a:ext cx="10515600" cy="867762"/>
          </a:xfrm>
        </p:spPr>
        <p:txBody>
          <a:bodyPr>
            <a:normAutofit/>
          </a:bodyPr>
          <a:lstStyle/>
          <a:p>
            <a:pPr lvl="0">
              <a:spcBef>
                <a:spcPts val="1000"/>
              </a:spcBef>
            </a:pPr>
            <a:r>
              <a:rPr lang="en-US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PHẦN I: S</a:t>
            </a:r>
            <a:r>
              <a:rPr lang="vi-VN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Ơ</a:t>
            </a:r>
            <a:r>
              <a:rPr lang="en-US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ĐỒ KHỐI TỔNG QUÁT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2" y="1312606"/>
            <a:ext cx="12203152" cy="43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35" y="98854"/>
            <a:ext cx="10515600" cy="2829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>
                <a:solidFill>
                  <a:prstClr val="black"/>
                </a:solidFill>
                <a:ea typeface="+mj-ea"/>
                <a:cs typeface="+mj-cs"/>
              </a:rPr>
              <a:t>PHẦN II: THIẾT KẾ CHI TIẾT TỪNG KHỐI VÀ LỰA CHỌN PH</a:t>
            </a:r>
            <a:r>
              <a:rPr lang="vi-VN" sz="4400">
                <a:solidFill>
                  <a:prstClr val="black"/>
                </a:solidFill>
                <a:ea typeface="+mj-ea"/>
                <a:cs typeface="+mj-cs"/>
              </a:rPr>
              <a:t>Ư</a:t>
            </a:r>
            <a:r>
              <a:rPr lang="en-US" sz="4400">
                <a:solidFill>
                  <a:prstClr val="black"/>
                </a:solidFill>
                <a:ea typeface="+mj-ea"/>
                <a:cs typeface="+mj-cs"/>
              </a:rPr>
              <a:t>ƠNG ÁN TỐT NHẤT </a:t>
            </a:r>
          </a:p>
          <a:p>
            <a:pPr marL="0" indent="0">
              <a:buNone/>
            </a:pPr>
            <a:r>
              <a:rPr lang="en-US" sz="3200"/>
              <a:t>1.Khối nguồn</a:t>
            </a:r>
          </a:p>
          <a:p>
            <a:pPr marL="0" indent="0">
              <a:buNone/>
            </a:pPr>
            <a:r>
              <a:rPr lang="en-US"/>
              <a:t>Lựa chọn nguồn cho mạch rất quan trọng. Khối nguồn cung cấp điện áp cho các khối còn lại. Nhóm đ</a:t>
            </a:r>
            <a:r>
              <a:rPr lang="vi-VN"/>
              <a:t>ư</a:t>
            </a:r>
            <a:r>
              <a:rPr lang="en-US"/>
              <a:t>a ra 3 ph</a:t>
            </a:r>
            <a:r>
              <a:rPr lang="vi-VN"/>
              <a:t>ư</a:t>
            </a:r>
            <a:r>
              <a:rPr lang="en-US"/>
              <a:t>ơng án lựa chọn: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829697"/>
            <a:ext cx="3254586" cy="3254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8" y="2829697"/>
            <a:ext cx="3932625" cy="3254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75" y="2834590"/>
            <a:ext cx="3160517" cy="32496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7968" y="6198255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Pin đồng tiền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7208" y="6198255"/>
            <a:ext cx="258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Nguồn từ laptop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52154" y="6195536"/>
            <a:ext cx="2373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Nguồn adapter</a:t>
            </a:r>
          </a:p>
        </p:txBody>
      </p:sp>
    </p:spTree>
    <p:extLst>
      <p:ext uri="{BB962C8B-B14F-4D97-AF65-F5344CB8AC3E}">
        <p14:creationId xmlns:p14="http://schemas.microsoft.com/office/powerpoint/2010/main" val="237725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074020"/>
              </p:ext>
            </p:extLst>
          </p:nvPr>
        </p:nvGraphicFramePr>
        <p:xfrm>
          <a:off x="336602" y="331061"/>
          <a:ext cx="11427029" cy="39389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0987">
                  <a:extLst>
                    <a:ext uri="{9D8B030D-6E8A-4147-A177-3AD203B41FA5}">
                      <a16:colId xmlns:a16="http://schemas.microsoft.com/office/drawing/2014/main" val="899799720"/>
                    </a:ext>
                  </a:extLst>
                </a:gridCol>
                <a:gridCol w="1334530">
                  <a:extLst>
                    <a:ext uri="{9D8B030D-6E8A-4147-A177-3AD203B41FA5}">
                      <a16:colId xmlns:a16="http://schemas.microsoft.com/office/drawing/2014/main" val="2371136196"/>
                    </a:ext>
                  </a:extLst>
                </a:gridCol>
                <a:gridCol w="1668162">
                  <a:extLst>
                    <a:ext uri="{9D8B030D-6E8A-4147-A177-3AD203B41FA5}">
                      <a16:colId xmlns:a16="http://schemas.microsoft.com/office/drawing/2014/main" val="753674906"/>
                    </a:ext>
                  </a:extLst>
                </a:gridCol>
                <a:gridCol w="5263978">
                  <a:extLst>
                    <a:ext uri="{9D8B030D-6E8A-4147-A177-3AD203B41FA5}">
                      <a16:colId xmlns:a16="http://schemas.microsoft.com/office/drawing/2014/main" val="3622973396"/>
                    </a:ext>
                  </a:extLst>
                </a:gridCol>
                <a:gridCol w="1779372">
                  <a:extLst>
                    <a:ext uri="{9D8B030D-6E8A-4147-A177-3AD203B41FA5}">
                      <a16:colId xmlns:a16="http://schemas.microsoft.com/office/drawing/2014/main" val="2636079012"/>
                    </a:ext>
                  </a:extLst>
                </a:gridCol>
              </a:tblGrid>
              <a:tr h="495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Nguồn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Điện áp (0.2)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Giá thành (0.3)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 tiện dụng, an toàn (0.5)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Tổng điểm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513855"/>
                  </a:ext>
                </a:extLst>
              </a:tr>
              <a:tr h="5303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Pin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5V (10)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5000 VNĐ (8)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Đơn giản nhưng khi hết pin phải thay pin (7)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5314811"/>
                  </a:ext>
                </a:extLst>
              </a:tr>
              <a:tr h="543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Laptop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5V (10)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Không mất tiền (10)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Nếu mạch gặp sự cố sẽ gây nguy hiểm cho laptop (3)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755811"/>
                  </a:ext>
                </a:extLst>
              </a:tr>
              <a:tr h="4819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Adapter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5V (10)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50000 VNĐ (5)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Không gây thiệt hại quá lớn nếu mạch gặp sự cố (10)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297129"/>
                  </a:ext>
                </a:extLst>
              </a:tr>
              <a:tr h="4819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288936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396" y="5107667"/>
            <a:ext cx="114444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Để tránh gây thiệt hại lớn, đồng thời sử dụng đ</a:t>
            </a:r>
            <a:r>
              <a:rPr lang="vi-VN" sz="2800"/>
              <a:t>ư</a:t>
            </a:r>
            <a:r>
              <a:rPr lang="en-US" sz="2800"/>
              <a:t>ợc liên tục nhóm quyết định dùng nguồn adapter</a:t>
            </a:r>
          </a:p>
        </p:txBody>
      </p:sp>
    </p:spTree>
    <p:extLst>
      <p:ext uri="{BB962C8B-B14F-4D97-AF65-F5344CB8AC3E}">
        <p14:creationId xmlns:p14="http://schemas.microsoft.com/office/powerpoint/2010/main" val="83514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03" y="249655"/>
            <a:ext cx="5513997" cy="61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73" y="241558"/>
            <a:ext cx="10515600" cy="771697"/>
          </a:xfrm>
        </p:spPr>
        <p:txBody>
          <a:bodyPr>
            <a:normAutofit/>
          </a:bodyPr>
          <a:lstStyle/>
          <a:p>
            <a:r>
              <a:rPr lang="en-US" sz="3200">
                <a:latin typeface="+mn-lt"/>
              </a:rPr>
              <a:t>2.Khối tín hiệu vào và 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76" y="11738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Nhóm sử dụng vi điều khiển PIC12F629 và các transistor C1815 khuyếch đại tín hiệu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86" y="2347661"/>
            <a:ext cx="3554276" cy="3554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393796"/>
                  </p:ext>
                </p:extLst>
              </p:nvPr>
            </p:nvGraphicFramePr>
            <p:xfrm>
              <a:off x="5426676" y="1736338"/>
              <a:ext cx="5420497" cy="49851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13149">
                      <a:extLst>
                        <a:ext uri="{9D8B030D-6E8A-4147-A177-3AD203B41FA5}">
                          <a16:colId xmlns:a16="http://schemas.microsoft.com/office/drawing/2014/main" val="1866707966"/>
                        </a:ext>
                      </a:extLst>
                    </a:gridCol>
                    <a:gridCol w="2107348">
                      <a:extLst>
                        <a:ext uri="{9D8B030D-6E8A-4147-A177-3AD203B41FA5}">
                          <a16:colId xmlns:a16="http://schemas.microsoft.com/office/drawing/2014/main" val="343126616"/>
                        </a:ext>
                      </a:extLst>
                    </a:gridCol>
                  </a:tblGrid>
                  <a:tr h="548648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Mục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Thông số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5684869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Kích th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ớc lõi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8 Bit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5074138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Tốc độ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20 MHz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529131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Số cổng vào/ra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5349479"/>
                      </a:ext>
                    </a:extLst>
                  </a:tr>
                  <a:tr h="871382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Kích th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ớc bộ nhớ ch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ơng trình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1,75 KB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740073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Kích th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ớc EEPROM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128 byte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084527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Kích th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ớc 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64 byte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0474546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Điện áp hoạt động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2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2400"/>
                            <a:t> 5,5 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000862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Nhiệt độ hoạt động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- 40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2400"/>
                            <a:t> 85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1874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393796"/>
                  </p:ext>
                </p:extLst>
              </p:nvPr>
            </p:nvGraphicFramePr>
            <p:xfrm>
              <a:off x="5426676" y="1736338"/>
              <a:ext cx="5420497" cy="49851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13149">
                      <a:extLst>
                        <a:ext uri="{9D8B030D-6E8A-4147-A177-3AD203B41FA5}">
                          <a16:colId xmlns:a16="http://schemas.microsoft.com/office/drawing/2014/main" val="1866707966"/>
                        </a:ext>
                      </a:extLst>
                    </a:gridCol>
                    <a:gridCol w="2107348">
                      <a:extLst>
                        <a:ext uri="{9D8B030D-6E8A-4147-A177-3AD203B41FA5}">
                          <a16:colId xmlns:a16="http://schemas.microsoft.com/office/drawing/2014/main" val="343126616"/>
                        </a:ext>
                      </a:extLst>
                    </a:gridCol>
                  </a:tblGrid>
                  <a:tr h="548648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Mục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Thông số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5684869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Kích th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ớc lõi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8 Bit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5074138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Tốc độ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20 MHz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2529131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Số cổng vào/ra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5349479"/>
                      </a:ext>
                    </a:extLst>
                  </a:tr>
                  <a:tr h="871382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Kích th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ớc bộ nhớ ch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ơng trình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1,75 KB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740073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Kích th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ớc EEPROM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128 byte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084527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Kích th</a:t>
                          </a:r>
                          <a:r>
                            <a:rPr lang="vi-VN" sz="2400"/>
                            <a:t>ư</a:t>
                          </a:r>
                          <a:r>
                            <a:rPr lang="en-US" sz="2400"/>
                            <a:t>ớc 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64 byte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0474546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Điện áp hoạt động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514" t="-796386" r="-1156" b="-1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8000862"/>
                      </a:ext>
                    </a:extLst>
                  </a:tr>
                  <a:tr h="509301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Nhiệt độ hoạt động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514" t="-885714" r="-1156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51874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1709343" y="6057739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PIC12F629</a:t>
            </a:r>
          </a:p>
        </p:txBody>
      </p:sp>
    </p:spTree>
    <p:extLst>
      <p:ext uri="{BB962C8B-B14F-4D97-AF65-F5344CB8AC3E}">
        <p14:creationId xmlns:p14="http://schemas.microsoft.com/office/powerpoint/2010/main" val="4541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32" y="225981"/>
            <a:ext cx="10515600" cy="62144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</a:t>
            </a:r>
            <a:r>
              <a:rPr lang="vi-VN"/>
              <a:t>ơ</a:t>
            </a:r>
            <a:r>
              <a:rPr lang="en-US"/>
              <a:t> đồ chân PIC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91" y="706522"/>
            <a:ext cx="9296841" cy="29721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1232" y="4337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765" y="3724502"/>
            <a:ext cx="117656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/>
              <a:t>Chân 1: Nguồn nuôi 5V</a:t>
            </a:r>
          </a:p>
          <a:p>
            <a:pPr marL="457200" indent="-457200">
              <a:buFontTx/>
              <a:buChar char="-"/>
            </a:pPr>
            <a:r>
              <a:rPr lang="en-US" sz="2800"/>
              <a:t>Chân 4: RST(Reset) nối chuyển mạch về trạng thái ban đầu hay khởi động lại</a:t>
            </a:r>
          </a:p>
          <a:p>
            <a:pPr marL="457200" indent="-457200">
              <a:buFontTx/>
              <a:buChar char="-"/>
            </a:pPr>
            <a:r>
              <a:rPr lang="en-US" sz="2800"/>
              <a:t>Chân 6,7: Nạp mạch</a:t>
            </a:r>
          </a:p>
          <a:p>
            <a:pPr marL="457200" indent="-457200">
              <a:buFontTx/>
              <a:buChar char="-"/>
            </a:pPr>
            <a:r>
              <a:rPr lang="en-US" sz="2800"/>
              <a:t>Chân 8: Nối đất</a:t>
            </a:r>
          </a:p>
          <a:p>
            <a:pPr marL="457200" indent="-457200">
              <a:buFontTx/>
              <a:buChar char="-"/>
            </a:pPr>
            <a:r>
              <a:rPr lang="en-US" sz="2800"/>
              <a:t>Các chân 2,3,5,6,7 nối với các transistor khuyếch đại tín hiệu</a:t>
            </a:r>
          </a:p>
          <a:p>
            <a:pPr marL="457200" indent="-457200">
              <a:buFontTx/>
              <a:buChar char="-"/>
            </a:pPr>
            <a:r>
              <a:rPr lang="en-US" sz="2800"/>
              <a:t>Ngoài ra chân số 9 để dán tản nhiệt</a:t>
            </a:r>
          </a:p>
        </p:txBody>
      </p:sp>
    </p:spTree>
    <p:extLst>
      <p:ext uri="{BB962C8B-B14F-4D97-AF65-F5344CB8AC3E}">
        <p14:creationId xmlns:p14="http://schemas.microsoft.com/office/powerpoint/2010/main" val="345252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1" y="472829"/>
            <a:ext cx="4692674" cy="37557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8A8E-0871-4027-A35D-B2F4CF580F8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1786" y="4432979"/>
            <a:ext cx="27314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/>
              <a:t>Vcb: 60V</a:t>
            </a:r>
          </a:p>
          <a:p>
            <a:r>
              <a:rPr lang="it-IT" sz="2800"/>
              <a:t>Vce: 50V</a:t>
            </a:r>
          </a:p>
          <a:p>
            <a:r>
              <a:rPr lang="it-IT" sz="2800"/>
              <a:t>Veb: 5V</a:t>
            </a:r>
          </a:p>
          <a:p>
            <a:r>
              <a:rPr lang="it-IT" sz="2800"/>
              <a:t>Ic: 150mA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2511" y="4432979"/>
            <a:ext cx="4259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Transistor C1815 smd (NPN)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20" y="472829"/>
            <a:ext cx="4179075" cy="37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546</Words>
  <Application>Microsoft Office PowerPoint</Application>
  <PresentationFormat>Widescreen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1_Office Theme</vt:lpstr>
      <vt:lpstr>PowerPoint Presentation</vt:lpstr>
      <vt:lpstr>NỘI DUNG</vt:lpstr>
      <vt:lpstr>PHẦN I: SƠ ĐỒ KHỐI TỔNG QUÁT</vt:lpstr>
      <vt:lpstr>PowerPoint Presentation</vt:lpstr>
      <vt:lpstr>PowerPoint Presentation</vt:lpstr>
      <vt:lpstr>PowerPoint Presentation</vt:lpstr>
      <vt:lpstr>2.Khối tín hiệu vào và điều khiển</vt:lpstr>
      <vt:lpstr>PowerPoint Presentation</vt:lpstr>
      <vt:lpstr>PowerPoint Presentation</vt:lpstr>
      <vt:lpstr>3.Khối hiển thị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Hiếu Minh</dc:creator>
  <cp:lastModifiedBy>Hiếu Minh</cp:lastModifiedBy>
  <cp:revision>59</cp:revision>
  <dcterms:created xsi:type="dcterms:W3CDTF">2016-11-23T02:21:43Z</dcterms:created>
  <dcterms:modified xsi:type="dcterms:W3CDTF">2016-12-14T07:41:46Z</dcterms:modified>
</cp:coreProperties>
</file>